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0"/>
  </p:notesMasterIdLst>
  <p:sldIdLst>
    <p:sldId id="257" r:id="rId5"/>
    <p:sldId id="299" r:id="rId6"/>
    <p:sldId id="273" r:id="rId7"/>
    <p:sldId id="298" r:id="rId8"/>
    <p:sldId id="260" r:id="rId9"/>
    <p:sldId id="293" r:id="rId10"/>
    <p:sldId id="304" r:id="rId11"/>
    <p:sldId id="305" r:id="rId12"/>
    <p:sldId id="306" r:id="rId13"/>
    <p:sldId id="303" r:id="rId14"/>
    <p:sldId id="294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8" r:id="rId25"/>
    <p:sldId id="316" r:id="rId26"/>
    <p:sldId id="317" r:id="rId27"/>
    <p:sldId id="325" r:id="rId28"/>
    <p:sldId id="300" r:id="rId29"/>
    <p:sldId id="320" r:id="rId30"/>
    <p:sldId id="321" r:id="rId31"/>
    <p:sldId id="322" r:id="rId32"/>
    <p:sldId id="323" r:id="rId33"/>
    <p:sldId id="324" r:id="rId34"/>
    <p:sldId id="319" r:id="rId35"/>
    <p:sldId id="326" r:id="rId36"/>
    <p:sldId id="327" r:id="rId37"/>
    <p:sldId id="302" r:id="rId38"/>
    <p:sldId id="301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3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529E741A-A276-772F-FFB5-2954F31D24DB}" v="22" dt="2022-09-28T04:51:44.387"/>
    <p1510:client id="{8209AC6F-79AE-FAB6-26D8-F61806EBC6C2}" v="1586" dt="2022-09-27T04:29:11.091"/>
    <p1510:client id="{B968A905-2C10-A987-FE5C-FB1958B7E159}" v="610" dt="2022-09-19T21:14:47.055"/>
    <p1510:client id="{F430E7D2-A5DE-97FA-E100-835D19689E61}" v="17" dt="2022-09-20T23:23:20.289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customschemas.google.com/relationships/presentationmetadata" Target="meta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98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54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96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023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125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7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220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21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462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Falar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sentido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relacionada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endParaRPr dirty="0" err="1"/>
          </a:p>
        </p:txBody>
      </p:sp>
    </p:spTree>
    <p:extLst>
      <p:ext uri="{BB962C8B-B14F-4D97-AF65-F5344CB8AC3E}">
        <p14:creationId xmlns:p14="http://schemas.microsoft.com/office/powerpoint/2010/main" val="67809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06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Podemos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quebrar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imports, </a:t>
            </a:r>
            <a:r>
              <a:rPr lang="en-US" dirty="0" err="1"/>
              <a:t>parâmetros</a:t>
            </a:r>
            <a:r>
              <a:rPr lang="en-US" dirty="0"/>
              <a:t> </a:t>
            </a:r>
            <a:r>
              <a:rPr lang="en-US" dirty="0" err="1"/>
              <a:t>númerosos</a:t>
            </a:r>
            <a:r>
              <a:rPr lang="en-US" dirty="0"/>
              <a:t> de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estruturas</a:t>
            </a:r>
            <a:r>
              <a:rPr lang="en-US" dirty="0"/>
              <a:t> </a:t>
            </a:r>
            <a:r>
              <a:rPr lang="en-US" dirty="0" err="1"/>
              <a:t>condicionais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. </a:t>
            </a:r>
          </a:p>
          <a:p>
            <a:pPr marL="0" indent="0">
              <a:buNone/>
            </a:pP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colocamos</a:t>
            </a:r>
            <a:r>
              <a:rPr lang="en-US" dirty="0"/>
              <a:t> um </a:t>
            </a:r>
            <a:r>
              <a:rPr lang="en-US" dirty="0" err="1"/>
              <a:t>comentário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indentação</a:t>
            </a:r>
          </a:p>
        </p:txBody>
      </p:sp>
    </p:spTree>
    <p:extLst>
      <p:ext uri="{BB962C8B-B14F-4D97-AF65-F5344CB8AC3E}">
        <p14:creationId xmlns:p14="http://schemas.microsoft.com/office/powerpoint/2010/main" val="620822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Podemos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quebrar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imports, </a:t>
            </a:r>
            <a:r>
              <a:rPr lang="en-US" dirty="0" err="1"/>
              <a:t>parâmetros</a:t>
            </a:r>
            <a:r>
              <a:rPr lang="en-US" dirty="0"/>
              <a:t> </a:t>
            </a:r>
            <a:r>
              <a:rPr lang="en-US" dirty="0" err="1"/>
              <a:t>númerosos</a:t>
            </a:r>
            <a:r>
              <a:rPr lang="en-US" dirty="0"/>
              <a:t> de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estruturas</a:t>
            </a:r>
            <a:r>
              <a:rPr lang="en-US" dirty="0"/>
              <a:t> </a:t>
            </a:r>
            <a:r>
              <a:rPr lang="en-US" dirty="0" err="1"/>
              <a:t>condicionais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. </a:t>
            </a:r>
          </a:p>
          <a:p>
            <a:pPr marL="0" indent="0">
              <a:buNone/>
            </a:pP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colocamos</a:t>
            </a:r>
            <a:r>
              <a:rPr lang="en-US" dirty="0"/>
              <a:t> um </a:t>
            </a:r>
            <a:r>
              <a:rPr lang="en-US" dirty="0" err="1"/>
              <a:t>comentário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indentação</a:t>
            </a:r>
          </a:p>
        </p:txBody>
      </p:sp>
    </p:spTree>
    <p:extLst>
      <p:ext uri="{BB962C8B-B14F-4D97-AF65-F5344CB8AC3E}">
        <p14:creationId xmlns:p14="http://schemas.microsoft.com/office/powerpoint/2010/main" val="854948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Assim, o </a:t>
            </a:r>
            <a:r>
              <a:rPr lang="en-US" dirty="0" err="1"/>
              <a:t>interpretador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avisa</a:t>
            </a:r>
            <a:r>
              <a:rPr lang="en-US" dirty="0"/>
              <a:t> 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 warnings </a:t>
            </a:r>
            <a:r>
              <a:rPr lang="en-US" dirty="0" err="1"/>
              <a:t>ou</a:t>
            </a:r>
            <a:r>
              <a:rPr lang="en-US" dirty="0"/>
              <a:t> errors. Python 3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permite</a:t>
            </a:r>
          </a:p>
        </p:txBody>
      </p:sp>
    </p:spTree>
    <p:extLst>
      <p:ext uri="{BB962C8B-B14F-4D97-AF65-F5344CB8AC3E}">
        <p14:creationId xmlns:p14="http://schemas.microsoft.com/office/powerpoint/2010/main" val="46591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Legibilidade</a:t>
            </a:r>
            <a:r>
              <a:rPr lang="en-US" dirty="0"/>
              <a:t> e a </a:t>
            </a:r>
            <a:r>
              <a:rPr lang="en-US" dirty="0" err="1"/>
              <a:t>posição</a:t>
            </a:r>
            <a:r>
              <a:rPr lang="en-US" dirty="0"/>
              <a:t> do brace</a:t>
            </a:r>
          </a:p>
        </p:txBody>
      </p:sp>
    </p:spTree>
    <p:extLst>
      <p:ext uri="{BB962C8B-B14F-4D97-AF65-F5344CB8AC3E}">
        <p14:creationId xmlns:p14="http://schemas.microsoft.com/office/powerpoint/2010/main" val="2765890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dos imports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Standard library imports.</a:t>
            </a:r>
          </a:p>
          <a:p>
            <a:pPr marL="171450" indent="-171450"/>
            <a:r>
              <a:rPr lang="en-US" dirty="0"/>
              <a:t>Related third party imports.</a:t>
            </a:r>
          </a:p>
          <a:p>
            <a:pPr marL="171450" indent="-171450"/>
            <a:r>
              <a:rPr lang="en-US" dirty="0"/>
              <a:t>Local application/library specific imports.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56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31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850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873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.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? </a:t>
            </a:r>
          </a:p>
          <a:p>
            <a:pPr marL="0" indent="0">
              <a:buNone/>
            </a:pP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de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esparça</a:t>
            </a:r>
            <a:r>
              <a:rPr lang="en-US" dirty="0"/>
              <a:t>.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associados</a:t>
            </a:r>
            <a:r>
              <a:rPr lang="en-US" dirty="0"/>
              <a:t> as </a:t>
            </a:r>
            <a:r>
              <a:rPr lang="en-US" dirty="0" err="1"/>
              <a:t>linhas</a:t>
            </a:r>
            <a:r>
              <a:rPr lang="en-US" dirty="0"/>
              <a:t> ed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correspondentes</a:t>
            </a:r>
            <a:r>
              <a:rPr lang="en-US" dirty="0"/>
              <a:t>. </a:t>
            </a:r>
            <a:r>
              <a:rPr lang="en-US" dirty="0" err="1"/>
              <a:t>Mínimo</a:t>
            </a:r>
            <a:r>
              <a:rPr lang="en-US" dirty="0"/>
              <a:t> de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, use #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explique</a:t>
            </a:r>
            <a:r>
              <a:rPr lang="en-US" dirty="0"/>
              <a:t> o </a:t>
            </a:r>
            <a:r>
              <a:rPr lang="en-US" dirty="0" err="1"/>
              <a:t>óbvio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736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.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? </a:t>
            </a:r>
          </a:p>
          <a:p>
            <a:pPr marL="0" indent="0">
              <a:buNone/>
            </a:pP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de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esparça</a:t>
            </a:r>
            <a:r>
              <a:rPr lang="en-US" dirty="0"/>
              <a:t>.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associados</a:t>
            </a:r>
            <a:r>
              <a:rPr lang="en-US" dirty="0"/>
              <a:t> as </a:t>
            </a:r>
            <a:r>
              <a:rPr lang="en-US" dirty="0" err="1"/>
              <a:t>linhas</a:t>
            </a:r>
            <a:r>
              <a:rPr lang="en-US" dirty="0"/>
              <a:t> ed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correspondentes</a:t>
            </a:r>
            <a:r>
              <a:rPr lang="en-US" dirty="0"/>
              <a:t>. </a:t>
            </a:r>
            <a:r>
              <a:rPr lang="en-US" dirty="0" err="1"/>
              <a:t>Mínimo</a:t>
            </a:r>
            <a:r>
              <a:rPr lang="en-US" dirty="0"/>
              <a:t> de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, use #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explique</a:t>
            </a:r>
            <a:r>
              <a:rPr lang="en-US" dirty="0"/>
              <a:t> o </a:t>
            </a:r>
            <a:r>
              <a:rPr lang="en-US" dirty="0" err="1"/>
              <a:t>óbvio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97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39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5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434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Apresenta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/>
              <a:t> de quando não usar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15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tempo </a:t>
            </a:r>
            <a:r>
              <a:rPr lang="en-US" dirty="0" err="1"/>
              <a:t>pesquisando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autenticação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escrito</a:t>
            </a:r>
          </a:p>
          <a:p>
            <a:pPr marL="0" indent="0">
              <a:buNone/>
            </a:pPr>
            <a:r>
              <a:rPr lang="en-US" dirty="0" err="1"/>
              <a:t>Dificilmente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reescreve</a:t>
            </a:r>
            <a:r>
              <a:rPr lang="en-US" dirty="0"/>
              <a:t>-lo.</a:t>
            </a:r>
          </a:p>
        </p:txBody>
      </p:sp>
    </p:spTree>
    <p:extLst>
      <p:ext uri="{BB962C8B-B14F-4D97-AF65-F5344CB8AC3E}">
        <p14:creationId xmlns:p14="http://schemas.microsoft.com/office/powerpoint/2010/main" val="2697770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tempo </a:t>
            </a:r>
            <a:r>
              <a:rPr lang="en-US" dirty="0" err="1"/>
              <a:t>pesquisando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autenticação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escrito</a:t>
            </a:r>
          </a:p>
          <a:p>
            <a:pPr marL="0" indent="0">
              <a:buNone/>
            </a:pPr>
            <a:r>
              <a:rPr lang="en-US" dirty="0" err="1"/>
              <a:t>Dificilmente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reescreve</a:t>
            </a:r>
            <a:r>
              <a:rPr lang="en-US" dirty="0"/>
              <a:t>-lo.</a:t>
            </a:r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07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peps.python.org/pep-0008/#introduction" TargetMode="External"/><Relationship Id="rId4" Type="http://schemas.openxmlformats.org/officeDocument/2006/relationships/hyperlink" Target="https://peps.python.org/pep-000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>
                <a:solidFill>
                  <a:srgbClr val="EA4E60"/>
                </a:solidFill>
                <a:latin typeface="Century Gothic"/>
              </a:rPr>
              <a:t>Boas </a:t>
            </a:r>
            <a:r>
              <a:rPr lang="en-US" sz="5000" b="1" err="1">
                <a:solidFill>
                  <a:srgbClr val="EA4E60"/>
                </a:solidFill>
                <a:latin typeface="Century Gothic"/>
              </a:rPr>
              <a:t>Prática</a:t>
            </a:r>
            <a:r>
              <a:rPr lang="en-US" sz="5000" b="1">
                <a:solidFill>
                  <a:srgbClr val="EA4E60"/>
                </a:solidFill>
                <a:latin typeface="Century Gothic"/>
              </a:rPr>
              <a:t> com 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5000" b="1">
                <a:solidFill>
                  <a:srgbClr val="EA4E60"/>
                </a:solidFill>
                <a:latin typeface="Century Gothic"/>
              </a:rPr>
              <a:t>Python</a:t>
            </a:r>
            <a:endParaRPr lang="en-US"/>
          </a:p>
          <a:p>
            <a:pPr>
              <a:lnSpc>
                <a:spcPct val="115000"/>
              </a:lnSpc>
              <a:buSzPts val="3200"/>
            </a:pP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Python Developer</a:t>
            </a:r>
            <a:endParaRPr lang="en-US" sz="2400" b="0" i="1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378617"/>
            <a:ext cx="6761700" cy="15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2321383" cy="243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Classes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Variáveis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Funções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22EC1B2E-0038-C6F6-FFAB-D6D2BF7C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57" y="915499"/>
            <a:ext cx="2743200" cy="1740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EA9B3A6-2F34-5937-32AA-3D558B0A5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547" y="2608346"/>
            <a:ext cx="2743200" cy="125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AA27F7-9717-6C96-77CD-8179F683462C}"/>
              </a:ext>
            </a:extLst>
          </p:cNvPr>
          <p:cNvSpPr txBox="1"/>
          <p:nvPr/>
        </p:nvSpPr>
        <p:spPr>
          <a:xfrm>
            <a:off x="4455660" y="4210731"/>
            <a:ext cx="40698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“Explicit is better than implicit.”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A4CB1A-ECF6-251C-BD07-B5AD04914B18}"/>
              </a:ext>
            </a:extLst>
          </p:cNvPr>
          <p:cNvSpPr/>
          <p:nvPr/>
        </p:nvSpPr>
        <p:spPr>
          <a:xfrm>
            <a:off x="787854" y="4135210"/>
            <a:ext cx="2816677" cy="52047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Nomes</a:t>
            </a:r>
            <a:r>
              <a:rPr lang="en-US" dirty="0">
                <a:cs typeface="Arial"/>
              </a:rPr>
              <a:t> com </a:t>
            </a:r>
            <a:r>
              <a:rPr lang="en-US" dirty="0" err="1">
                <a:cs typeface="Arial"/>
              </a:rPr>
              <a:t>significado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1886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42C9529-66C7-A7C6-05CA-3B143C23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91" y="1630083"/>
            <a:ext cx="6978423" cy="34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2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7B86C285-3215-EDEA-8498-DBDB23F1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90" y="1485963"/>
            <a:ext cx="6223226" cy="352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8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8C21B-7CEF-6071-3943-89428A91156D}"/>
              </a:ext>
            </a:extLst>
          </p:cNvPr>
          <p:cNvSpPr txBox="1"/>
          <p:nvPr/>
        </p:nvSpPr>
        <p:spPr>
          <a:xfrm>
            <a:off x="567418" y="2098221"/>
            <a:ext cx="340654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&gt;&gt;&gt; # Not recommended</a:t>
            </a:r>
            <a:r>
              <a:rPr lang="en-US" dirty="0"/>
              <a:t> </a:t>
            </a:r>
            <a:endParaRPr lang="en-US"/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x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4E9A06"/>
                </a:solidFill>
              </a:rPr>
              <a:t>'John Smith'</a:t>
            </a:r>
            <a:r>
              <a:rPr lang="en-US" dirty="0"/>
              <a:t> </a:t>
            </a:r>
            <a:endParaRPr lang="en-US"/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y, z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split</a:t>
            </a:r>
            <a:r>
              <a:rPr lang="en-US" dirty="0"/>
              <a:t>()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>
                <a:solidFill>
                  <a:srgbClr val="204A87"/>
                </a:solidFill>
              </a:rPr>
              <a:t>print</a:t>
            </a:r>
            <a:r>
              <a:rPr lang="en-US" dirty="0"/>
              <a:t>(z, y, </a:t>
            </a:r>
            <a:r>
              <a:rPr lang="en-US" dirty="0" err="1"/>
              <a:t>sep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>
                <a:solidFill>
                  <a:srgbClr val="4E9A06"/>
                </a:solidFill>
              </a:rPr>
              <a:t>', '</a:t>
            </a:r>
            <a:r>
              <a:rPr lang="en-US" dirty="0"/>
              <a:t>) </a:t>
            </a:r>
            <a:r>
              <a:rPr lang="en-US" dirty="0">
                <a:solidFill>
                  <a:srgbClr val="6C757D"/>
                </a:solidFill>
              </a:rPr>
              <a:t>'Smith, John'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3A1B1-D23B-6BD8-02F1-62AA4E21CDE3}"/>
              </a:ext>
            </a:extLst>
          </p:cNvPr>
          <p:cNvSpPr txBox="1"/>
          <p:nvPr/>
        </p:nvSpPr>
        <p:spPr>
          <a:xfrm>
            <a:off x="3986213" y="3404507"/>
            <a:ext cx="483529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&gt;&gt;&gt; #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name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4E9A06"/>
                </a:solidFill>
              </a:rPr>
              <a:t>'John Smith'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name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split</a:t>
            </a:r>
            <a:r>
              <a:rPr lang="en-US" dirty="0"/>
              <a:t>()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>
                <a:solidFill>
                  <a:srgbClr val="204A87"/>
                </a:solidFill>
              </a:rPr>
              <a:t>print</a:t>
            </a:r>
            <a:r>
              <a:rPr lang="en-US" dirty="0"/>
              <a:t>(</a:t>
            </a:r>
            <a:r>
              <a:rPr lang="en-US" dirty="0" err="1"/>
              <a:t>last_name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sep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>
                <a:solidFill>
                  <a:srgbClr val="4E9A06"/>
                </a:solidFill>
              </a:rPr>
              <a:t>', '</a:t>
            </a:r>
            <a:r>
              <a:rPr lang="en-US" dirty="0"/>
              <a:t>) </a:t>
            </a:r>
            <a:r>
              <a:rPr lang="en-US" dirty="0">
                <a:solidFill>
                  <a:srgbClr val="6C757D"/>
                </a:solidFill>
              </a:rPr>
              <a:t>'Smith, John'</a:t>
            </a:r>
            <a:endParaRPr lang="en-US" dirty="0"/>
          </a:p>
        </p:txBody>
      </p:sp>
      <p:pic>
        <p:nvPicPr>
          <p:cNvPr id="6" name="Picture 6" descr="Circle&#10;&#10;Description automatically generated">
            <a:extLst>
              <a:ext uri="{FF2B5EF4-FFF2-40B4-BE49-F238E27FC236}">
                <a16:creationId xmlns:a16="http://schemas.microsoft.com/office/drawing/2014/main" id="{6FD2F326-AE00-3CD1-B9C2-D1CBE3858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1" y="3104659"/>
            <a:ext cx="1998209" cy="1924352"/>
          </a:xfrm>
          <a:prstGeom prst="rect">
            <a:avLst/>
          </a:prstGeom>
        </p:spPr>
      </p:pic>
      <p:pic>
        <p:nvPicPr>
          <p:cNvPr id="7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EEEB10A-F455-EB96-80A9-9321A29D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1549853"/>
            <a:ext cx="1945142" cy="21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684F82-293B-539C-3FA3-C83BA005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742" y="1619250"/>
            <a:ext cx="2143125" cy="1905000"/>
          </a:xfrm>
          <a:prstGeom prst="rect">
            <a:avLst/>
          </a:prstGeom>
        </p:spPr>
      </p:pic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AB987-47DF-99E4-AD0C-3FFF2EDAB056}"/>
              </a:ext>
            </a:extLst>
          </p:cNvPr>
          <p:cNvSpPr txBox="1"/>
          <p:nvPr/>
        </p:nvSpPr>
        <p:spPr>
          <a:xfrm>
            <a:off x="638855" y="220027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# Not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204A87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(x): </a:t>
            </a:r>
          </a:p>
          <a:p>
            <a:r>
              <a:rPr lang="en-US" dirty="0">
                <a:solidFill>
                  <a:srgbClr val="204A87"/>
                </a:solidFill>
              </a:rPr>
              <a:t>    return</a:t>
            </a:r>
            <a:r>
              <a:rPr lang="en-US" dirty="0"/>
              <a:t> x </a:t>
            </a:r>
            <a:r>
              <a:rPr lang="en-US" dirty="0">
                <a:solidFill>
                  <a:srgbClr val="CE5C00"/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0000CF"/>
                </a:solidFill>
              </a:rPr>
              <a:t>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1666E-7943-9916-82D2-DAE80FE9FD8A}"/>
              </a:ext>
            </a:extLst>
          </p:cNvPr>
          <p:cNvSpPr txBox="1"/>
          <p:nvPr/>
        </p:nvSpPr>
        <p:spPr>
          <a:xfrm>
            <a:off x="5006748" y="3251427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#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204A87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/>
              <a:t>multiply_by_two</a:t>
            </a:r>
            <a:r>
              <a:rPr lang="en-US" dirty="0"/>
              <a:t>(x): </a:t>
            </a:r>
          </a:p>
          <a:p>
            <a:r>
              <a:rPr lang="en-US" dirty="0">
                <a:solidFill>
                  <a:srgbClr val="204A87"/>
                </a:solidFill>
              </a:rPr>
              <a:t>     return</a:t>
            </a:r>
            <a:r>
              <a:rPr lang="en-US" dirty="0"/>
              <a:t> x </a:t>
            </a:r>
            <a:r>
              <a:rPr lang="en-US" dirty="0">
                <a:solidFill>
                  <a:srgbClr val="CE5C00"/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0000CF"/>
                </a:solidFill>
              </a:rPr>
              <a:t>2</a:t>
            </a:r>
            <a:endParaRPr lang="en-US" dirty="0"/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819D032B-F5C0-6D84-2F41-027CFCC900A8}"/>
              </a:ext>
            </a:extLst>
          </p:cNvPr>
          <p:cNvSpPr/>
          <p:nvPr/>
        </p:nvSpPr>
        <p:spPr>
          <a:xfrm rot="960000">
            <a:off x="1412981" y="3612541"/>
            <a:ext cx="4173988" cy="734785"/>
          </a:xfrm>
          <a:prstGeom prst="curvedUp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473677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73379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The Guide Line – Code Layout &amp;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Relacionados</a:t>
            </a:r>
            <a:endParaRPr lang="en-US" sz="1600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5871-6395-D2E8-B180-82ED0C1ADF90}"/>
              </a:ext>
            </a:extLst>
          </p:cNvPr>
          <p:cNvSpPr txBox="1"/>
          <p:nvPr/>
        </p:nvSpPr>
        <p:spPr>
          <a:xfrm>
            <a:off x="4567918" y="4425044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4348464-1F00-C25D-3384-B003944E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7" y="275424"/>
            <a:ext cx="3202441" cy="313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FECF50-4AE1-A94F-6B22-298B810C0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5" y="2571070"/>
            <a:ext cx="2124075" cy="255270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67F99E0-43F5-8B9E-2052-50D024D4DD55}"/>
              </a:ext>
            </a:extLst>
          </p:cNvPr>
          <p:cNvSpPr/>
          <p:nvPr/>
        </p:nvSpPr>
        <p:spPr>
          <a:xfrm>
            <a:off x="502104" y="2071523"/>
            <a:ext cx="2694214" cy="989919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O que é </a:t>
            </a:r>
            <a:r>
              <a:rPr lang="en-US" dirty="0" err="1">
                <a:cs typeface="Arial"/>
              </a:rPr>
              <a:t>isso</a:t>
            </a:r>
            <a:r>
              <a:rPr lang="en-US" dirty="0"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9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5871-6395-D2E8-B180-82ED0C1ADF90}"/>
              </a:ext>
            </a:extLst>
          </p:cNvPr>
          <p:cNvSpPr txBox="1"/>
          <p:nvPr/>
        </p:nvSpPr>
        <p:spPr>
          <a:xfrm>
            <a:off x="4578123" y="4220936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2CEE211-901C-9668-6A6B-BB4F244A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90" y="3034199"/>
            <a:ext cx="3600450" cy="1953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F0217B-0EE5-9891-D6F9-305784DC6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12" y="1793052"/>
            <a:ext cx="2324781" cy="2139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04A42D5-65FD-2B3A-C0C5-CD77CEA87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56" y="1387124"/>
            <a:ext cx="2743200" cy="1369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48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3824266" cy="269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Blank lines </a:t>
            </a:r>
            <a:endParaRPr lang="en-US" dirty="0"/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Espaçamento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Tamanho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Quebra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A0F36-D9A3-E12F-C808-44F67F14920B}"/>
              </a:ext>
            </a:extLst>
          </p:cNvPr>
          <p:cNvSpPr txBox="1"/>
          <p:nvPr/>
        </p:nvSpPr>
        <p:spPr>
          <a:xfrm>
            <a:off x="4459510" y="2926973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</p:spTree>
    <p:extLst>
      <p:ext uri="{BB962C8B-B14F-4D97-AF65-F5344CB8AC3E}">
        <p14:creationId xmlns:p14="http://schemas.microsoft.com/office/powerpoint/2010/main" val="151664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1928198"/>
            <a:ext cx="3831776" cy="24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ctr">
              <a:buClr>
                <a:srgbClr val="040A24"/>
              </a:buClr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Define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agrupamento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aplicação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Indentação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D7EAB-1EE8-334D-C599-7D308D688143}"/>
              </a:ext>
            </a:extLst>
          </p:cNvPr>
          <p:cNvSpPr txBox="1"/>
          <p:nvPr/>
        </p:nvSpPr>
        <p:spPr>
          <a:xfrm>
            <a:off x="4394427" y="3914775"/>
            <a:ext cx="42025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6F6F6F"/>
                </a:solidFill>
                <a:latin typeface="source sans pro"/>
              </a:rPr>
              <a:t>“There should be one—and preferably only one—obvious way to do it.”</a:t>
            </a:r>
          </a:p>
          <a:p>
            <a:endParaRPr lang="en-US" dirty="0">
              <a:solidFill>
                <a:srgbClr val="6F6F6F"/>
              </a:solidFill>
              <a:latin typeface="source sans pro"/>
            </a:endParaRPr>
          </a:p>
          <a:p>
            <a:pPr algn="r"/>
            <a:r>
              <a:rPr lang="en-US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i="1" dirty="0">
                <a:solidFill>
                  <a:srgbClr val="6F6F6F"/>
                </a:solidFill>
                <a:latin typeface="source sans pro"/>
              </a:rPr>
              <a:t>The Zen of Python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2C8C6-4BCE-B768-DF14-F650983A0EB0}"/>
              </a:ext>
            </a:extLst>
          </p:cNvPr>
          <p:cNvSpPr txBox="1"/>
          <p:nvPr/>
        </p:nvSpPr>
        <p:spPr>
          <a:xfrm>
            <a:off x="5159828" y="2567668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x </a:t>
            </a:r>
            <a:r>
              <a:rPr lang="en-US" sz="1600" dirty="0">
                <a:solidFill>
                  <a:srgbClr val="CE5C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CF"/>
                </a:solidFill>
              </a:rPr>
              <a:t>3</a:t>
            </a:r>
            <a:r>
              <a:rPr lang="en-US" sz="1600" dirty="0"/>
              <a:t> 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if</a:t>
            </a:r>
            <a:r>
              <a:rPr lang="en-US" sz="1600" dirty="0"/>
              <a:t> x </a:t>
            </a:r>
            <a:r>
              <a:rPr lang="en-US" sz="1600" dirty="0">
                <a:solidFill>
                  <a:srgbClr val="CE5C00"/>
                </a:solidFill>
              </a:rPr>
              <a:t>&gt;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CF"/>
                </a:solidFill>
              </a:rPr>
              <a:t>5</a:t>
            </a:r>
            <a:r>
              <a:rPr lang="en-US" sz="1600" dirty="0"/>
              <a:t>: 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    print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4E9A06"/>
                </a:solidFill>
              </a:rPr>
              <a:t>'x is larger than 5'</a:t>
            </a:r>
            <a:r>
              <a:rPr lang="en-US" sz="1600" dirty="0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9ffa863cd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268" name="Imagem 268" descr="Menina de cabelo longo sorrindo&#10;&#10;Descrição gerada automaticamente">
            <a:extLst>
              <a:ext uri="{FF2B5EF4-FFF2-40B4-BE49-F238E27FC236}">
                <a16:creationId xmlns:a16="http://schemas.microsoft.com/office/drawing/2014/main" id="{FB1DD8DC-4D54-4400-A8C0-76C9EDA7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94" y="682566"/>
            <a:ext cx="2667718" cy="2678501"/>
          </a:xfrm>
          <a:prstGeom prst="rect">
            <a:avLst/>
          </a:prstGeom>
        </p:spPr>
      </p:pic>
      <p:sp>
        <p:nvSpPr>
          <p:cNvPr id="270" name="Google Shape;168;p3">
            <a:extLst>
              <a:ext uri="{FF2B5EF4-FFF2-40B4-BE49-F238E27FC236}">
                <a16:creationId xmlns:a16="http://schemas.microsoft.com/office/drawing/2014/main" id="{F33F3CEA-CEC1-4E97-A5B8-AEC9F054FAAA}"/>
              </a:ext>
            </a:extLst>
          </p:cNvPr>
          <p:cNvSpPr txBox="1"/>
          <p:nvPr/>
        </p:nvSpPr>
        <p:spPr>
          <a:xfrm>
            <a:off x="3800430" y="1286226"/>
            <a:ext cx="4803561" cy="320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Tech Education Specialist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@SimplificandoRedes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@SimplificandoProgramação</a:t>
            </a: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Cientista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  <a:endParaRPr lang="en-US" sz="2000"/>
          </a:p>
          <a:p>
            <a:pPr marL="76200" lvl="1" algn="just"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Desenvolvedora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Java/Python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Computacional - LNCC</a:t>
            </a:r>
          </a:p>
        </p:txBody>
      </p:sp>
      <p:grpSp>
        <p:nvGrpSpPr>
          <p:cNvPr id="273" name="Agrupar 272">
            <a:extLst>
              <a:ext uri="{FF2B5EF4-FFF2-40B4-BE49-F238E27FC236}">
                <a16:creationId xmlns:a16="http://schemas.microsoft.com/office/drawing/2014/main" id="{711281BD-BAA1-44B9-AF6B-6AB5D3FFA3DE}"/>
              </a:ext>
            </a:extLst>
          </p:cNvPr>
          <p:cNvGrpSpPr/>
          <p:nvPr/>
        </p:nvGrpSpPr>
        <p:grpSpPr>
          <a:xfrm>
            <a:off x="655607" y="3453801"/>
            <a:ext cx="2401864" cy="706531"/>
            <a:chOff x="655607" y="2990131"/>
            <a:chExt cx="2401864" cy="706531"/>
          </a:xfrm>
        </p:grpSpPr>
        <p:sp>
          <p:nvSpPr>
            <p:cNvPr id="271" name="CaixaDeTexto 270">
              <a:extLst>
                <a:ext uri="{FF2B5EF4-FFF2-40B4-BE49-F238E27FC236}">
                  <a16:creationId xmlns:a16="http://schemas.microsoft.com/office/drawing/2014/main" id="{5B8D6F7C-F774-4571-BDBD-71535D984EBB}"/>
                </a:ext>
              </a:extLst>
            </p:cNvPr>
            <p:cNvSpPr txBox="1"/>
            <p:nvPr/>
          </p:nvSpPr>
          <p:spPr>
            <a:xfrm>
              <a:off x="1475117" y="3173442"/>
              <a:ext cx="158235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https://github.com/julianazanelatto</a:t>
              </a:r>
            </a:p>
          </p:txBody>
        </p:sp>
        <p:pic>
          <p:nvPicPr>
            <p:cNvPr id="272" name="Imagem 272">
              <a:extLst>
                <a:ext uri="{FF2B5EF4-FFF2-40B4-BE49-F238E27FC236}">
                  <a16:creationId xmlns:a16="http://schemas.microsoft.com/office/drawing/2014/main" id="{12A9920E-8E10-4253-B8F3-1A728953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607" y="2990131"/>
              <a:ext cx="705210" cy="70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1928198"/>
            <a:ext cx="3831776" cy="176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tecla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Tab</a:t>
            </a:r>
          </a:p>
          <a:p>
            <a:pPr marL="419100" indent="-342900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4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espaços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Tab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Espaço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0485DC-82CA-B7EE-62AD-36BCA314E75D}"/>
              </a:ext>
            </a:extLst>
          </p:cNvPr>
          <p:cNvGrpSpPr/>
          <p:nvPr/>
        </p:nvGrpSpPr>
        <p:grpSpPr>
          <a:xfrm>
            <a:off x="6638027" y="1758709"/>
            <a:ext cx="2122098" cy="2404614"/>
            <a:chOff x="707366" y="3904531"/>
            <a:chExt cx="2122098" cy="265262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EC93B64-F1CC-08DB-90AA-75A2BC49A09D}"/>
                </a:ext>
              </a:extLst>
            </p:cNvPr>
            <p:cNvSpPr/>
            <p:nvPr/>
          </p:nvSpPr>
          <p:spPr>
            <a:xfrm>
              <a:off x="707366" y="4214675"/>
              <a:ext cx="1919376" cy="4636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Calibri"/>
                  <a:cs typeface="Arial"/>
                </a:rPr>
                <a:t>Tecla tab</a:t>
              </a:r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06D5192-0792-94D6-525C-F190D7367C6A}"/>
                </a:ext>
              </a:extLst>
            </p:cNvPr>
            <p:cNvSpPr/>
            <p:nvPr/>
          </p:nvSpPr>
          <p:spPr>
            <a:xfrm rot="5400000">
              <a:off x="1109377" y="5329808"/>
              <a:ext cx="1056735" cy="237226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4F982AD-83AB-AE74-A173-F528F4EC1FAF}"/>
                </a:ext>
              </a:extLst>
            </p:cNvPr>
            <p:cNvSpPr/>
            <p:nvPr/>
          </p:nvSpPr>
          <p:spPr>
            <a:xfrm>
              <a:off x="804412" y="6093484"/>
              <a:ext cx="1919376" cy="4636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800" dirty="0">
                  <a:latin typeface="Calibri"/>
                  <a:cs typeface="Arial"/>
                </a:rPr>
                <a:t>4 </a:t>
              </a:r>
              <a:r>
                <a:rPr lang="en-US" sz="1800" dirty="0" err="1">
                  <a:latin typeface="Calibri"/>
                  <a:cs typeface="Arial"/>
                </a:rPr>
                <a:t>espaços</a:t>
              </a:r>
            </a:p>
          </p:txBody>
        </p:sp>
        <p:pic>
          <p:nvPicPr>
            <p:cNvPr id="7" name="Graphic 7" descr="Gears with solid fill">
              <a:extLst>
                <a:ext uri="{FF2B5EF4-FFF2-40B4-BE49-F238E27FC236}">
                  <a16:creationId xmlns:a16="http://schemas.microsoft.com/office/drawing/2014/main" id="{B3D3E59C-FCFE-D80A-17AC-0CEC60D6A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-4680000">
              <a:off x="1915064" y="3904531"/>
              <a:ext cx="914400" cy="914400"/>
            </a:xfrm>
            <a:prstGeom prst="rect">
              <a:avLst/>
            </a:prstGeom>
          </p:spPr>
        </p:pic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FC3C020A-0AC3-B47B-BC34-814436D5B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56" y="4582665"/>
            <a:ext cx="5482086" cy="334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C2E60A2-A4C4-C4B8-004F-6F29502D8775}"/>
              </a:ext>
            </a:extLst>
          </p:cNvPr>
          <p:cNvSpPr/>
          <p:nvPr/>
        </p:nvSpPr>
        <p:spPr>
          <a:xfrm>
            <a:off x="572579" y="3780440"/>
            <a:ext cx="2749669" cy="463670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Pode </a:t>
            </a:r>
            <a:r>
              <a:rPr lang="en-US" dirty="0" err="1">
                <a:cs typeface="Arial"/>
              </a:rPr>
              <a:t>misturar</a:t>
            </a:r>
            <a:r>
              <a:rPr lang="en-US" dirty="0"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7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2240905"/>
            <a:ext cx="3831776" cy="14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Quebra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endParaRPr lang="en-US" dirty="0" err="1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Tab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Espaço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6906B-B516-EDE3-2A6A-5819B73EFAFA}"/>
              </a:ext>
            </a:extLst>
          </p:cNvPr>
          <p:cNvSpPr txBox="1"/>
          <p:nvPr/>
        </p:nvSpPr>
        <p:spPr>
          <a:xfrm>
            <a:off x="871268" y="3852773"/>
            <a:ext cx="36381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204A87"/>
                </a:solidFill>
              </a:rPr>
              <a:t>def</a:t>
            </a:r>
            <a:r>
              <a:rPr lang="en-US" sz="1600" dirty="0"/>
              <a:t> function( </a:t>
            </a:r>
            <a:r>
              <a:rPr lang="en-US" sz="1600" dirty="0" err="1"/>
              <a:t>arg_one</a:t>
            </a:r>
            <a:r>
              <a:rPr lang="en-US" sz="1600" dirty="0"/>
              <a:t>, </a:t>
            </a:r>
            <a:r>
              <a:rPr lang="en-US" sz="1600" dirty="0" err="1"/>
              <a:t>arg_two</a:t>
            </a:r>
            <a:r>
              <a:rPr lang="en-US" sz="1600" dirty="0"/>
              <a:t>, </a:t>
            </a:r>
            <a:r>
              <a:rPr lang="en-US" sz="1600" dirty="0" err="1"/>
              <a:t>arg_three</a:t>
            </a:r>
            <a:r>
              <a:rPr lang="en-US" sz="1600" dirty="0"/>
              <a:t>, </a:t>
            </a:r>
            <a:r>
              <a:rPr lang="en-US" sz="1600" dirty="0" err="1"/>
              <a:t>arg_four</a:t>
            </a:r>
            <a:r>
              <a:rPr lang="en-US" sz="1600" dirty="0"/>
              <a:t>): 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        return</a:t>
            </a:r>
            <a:r>
              <a:rPr lang="en-US" sz="1600" dirty="0"/>
              <a:t> </a:t>
            </a:r>
            <a:r>
              <a:rPr lang="en-US" sz="1600" dirty="0" err="1"/>
              <a:t>arg_one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FC1A7-088A-DA70-9AB4-B0070522EF93}"/>
              </a:ext>
            </a:extLst>
          </p:cNvPr>
          <p:cNvSpPr txBox="1"/>
          <p:nvPr/>
        </p:nvSpPr>
        <p:spPr>
          <a:xfrm>
            <a:off x="5766758" y="2192187"/>
            <a:ext cx="28294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204A87"/>
                </a:solidFill>
              </a:rPr>
              <a:t>def</a:t>
            </a:r>
            <a:r>
              <a:rPr lang="en-US" sz="1600" dirty="0"/>
              <a:t> function( </a:t>
            </a:r>
            <a:endParaRPr lang="en-US" sz="1600"/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arg_one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arg_two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arg_three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arg_four</a:t>
            </a:r>
            <a:r>
              <a:rPr lang="en-US" sz="1600" dirty="0"/>
              <a:t>):</a:t>
            </a:r>
          </a:p>
          <a:p>
            <a:r>
              <a:rPr lang="en-US" sz="1600" dirty="0">
                <a:solidFill>
                  <a:srgbClr val="204A87"/>
                </a:solidFill>
              </a:rPr>
              <a:t>       return</a:t>
            </a:r>
            <a:r>
              <a:rPr lang="en-US" sz="1600" dirty="0"/>
              <a:t> </a:t>
            </a:r>
            <a:r>
              <a:rPr lang="en-US" sz="1600" dirty="0" err="1"/>
              <a:t>arg_one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01BC2-80F9-4CB2-AB92-E8D7A1E8D481}"/>
              </a:ext>
            </a:extLst>
          </p:cNvPr>
          <p:cNvSpPr/>
          <p:nvPr/>
        </p:nvSpPr>
        <p:spPr>
          <a:xfrm>
            <a:off x="5548941" y="1920455"/>
            <a:ext cx="3159423" cy="203798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4ECA2AD5-7B4D-A05A-30D4-855392B54EB1}"/>
              </a:ext>
            </a:extLst>
          </p:cNvPr>
          <p:cNvSpPr/>
          <p:nvPr/>
        </p:nvSpPr>
        <p:spPr>
          <a:xfrm rot="20460000">
            <a:off x="4272305" y="4037698"/>
            <a:ext cx="2814367" cy="733245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5D91D0-530F-B0C5-7F7E-CF001CE77B7B}"/>
              </a:ext>
            </a:extLst>
          </p:cNvPr>
          <p:cNvSpPr/>
          <p:nvPr/>
        </p:nvSpPr>
        <p:spPr>
          <a:xfrm>
            <a:off x="2022895" y="1834191"/>
            <a:ext cx="2674187" cy="409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/>
                <a:cs typeface="Arial"/>
              </a:rPr>
              <a:t>Limite = 79 </a:t>
            </a:r>
            <a:r>
              <a:rPr lang="en-US" sz="1600" dirty="0" err="1">
                <a:latin typeface="Calibri"/>
                <a:cs typeface="Arial"/>
              </a:rPr>
              <a:t>caracteres</a:t>
            </a:r>
            <a:endParaRPr lang="en-US"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411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D4045E6-BFD1-CBC1-3CCD-3C42373E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4" y="2002855"/>
            <a:ext cx="6668218" cy="97604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7969B8A-9253-7780-44E3-CEFD8F8F5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42" y="3056719"/>
            <a:ext cx="6603519" cy="1736601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89F8DAFE-FDCE-455A-3677-F3E93C185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772" y="3424867"/>
            <a:ext cx="1352550" cy="116205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F5127F21-0B6E-B4DB-348A-8FCB4C37A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854" y="1900238"/>
            <a:ext cx="1390650" cy="1343025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FB12DED-AE96-687B-DAD3-309EDE438FE6}"/>
              </a:ext>
            </a:extLst>
          </p:cNvPr>
          <p:cNvSpPr/>
          <p:nvPr/>
        </p:nvSpPr>
        <p:spPr>
          <a:xfrm>
            <a:off x="1205303" y="1405912"/>
            <a:ext cx="485235" cy="98125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BAD47-F928-D638-3D6B-E4C12D7EB26E}"/>
              </a:ext>
            </a:extLst>
          </p:cNvPr>
          <p:cNvSpPr txBox="1"/>
          <p:nvPr/>
        </p:nvSpPr>
        <p:spPr>
          <a:xfrm>
            <a:off x="1690777" y="4790895"/>
            <a:ext cx="507233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Fonte: https://realpython.com/python-pep8/#naming-conventions</a:t>
            </a:r>
          </a:p>
        </p:txBody>
      </p:sp>
    </p:spTree>
    <p:extLst>
      <p:ext uri="{BB962C8B-B14F-4D97-AF65-F5344CB8AC3E}">
        <p14:creationId xmlns:p14="http://schemas.microsoft.com/office/powerpoint/2010/main" val="290680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Quebrando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linhas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55519E-893F-54EE-FA02-2C7B06DE73AF}"/>
              </a:ext>
            </a:extLst>
          </p:cNvPr>
          <p:cNvGrpSpPr/>
          <p:nvPr/>
        </p:nvGrpSpPr>
        <p:grpSpPr>
          <a:xfrm>
            <a:off x="2084089" y="1697337"/>
            <a:ext cx="2816667" cy="3257460"/>
            <a:chOff x="617598" y="1708120"/>
            <a:chExt cx="2816667" cy="3257460"/>
          </a:xfrm>
        </p:grpSpPr>
        <p:pic>
          <p:nvPicPr>
            <p:cNvPr id="2" name="Picture 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D9472A0-C42C-63DB-8F9A-200B382CF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145" b="-690"/>
            <a:stretch/>
          </p:blipFill>
          <p:spPr>
            <a:xfrm>
              <a:off x="620204" y="1708120"/>
              <a:ext cx="2814061" cy="1576311"/>
            </a:xfrm>
            <a:prstGeom prst="rect">
              <a:avLst/>
            </a:prstGeom>
          </p:spPr>
        </p:pic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C26A9710-EFC9-C9D4-3A5D-59270B6B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598" y="3477524"/>
              <a:ext cx="2797653" cy="1488056"/>
            </a:xfrm>
            <a:prstGeom prst="rect">
              <a:avLst/>
            </a:prstGeom>
          </p:spPr>
        </p:pic>
      </p:grpSp>
      <p:pic>
        <p:nvPicPr>
          <p:cNvPr id="11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3F1C0C6-CF70-5B3E-425E-83F32D6EC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66" y="1604065"/>
            <a:ext cx="1694371" cy="31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7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Quebrando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linhas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65AFAD5-7D6C-A824-884A-687346049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18" r="47036" b="803"/>
          <a:stretch/>
        </p:blipFill>
        <p:spPr>
          <a:xfrm>
            <a:off x="752655" y="1969676"/>
            <a:ext cx="4428134" cy="2543514"/>
          </a:xfrm>
          <a:prstGeom prst="rect">
            <a:avLst/>
          </a:prstGeom>
        </p:spPr>
      </p:pic>
      <p:pic>
        <p:nvPicPr>
          <p:cNvPr id="6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38D3D3-03F3-1205-B7E9-5FFB6EBA3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66" y="1604065"/>
            <a:ext cx="1694371" cy="31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10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Layout -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Comentários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no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código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77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7867898" cy="24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Comentários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tanto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necessário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entendimento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Código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escrito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documentação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3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7FD449B-FDC5-3B89-9636-8F2CC6CB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92" y="1545656"/>
            <a:ext cx="1304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1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2458298"/>
            <a:ext cx="7867898" cy="14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latin typeface="Calibri"/>
              </a:rPr>
              <a:t>Limite da </a:t>
            </a:r>
            <a:r>
              <a:rPr lang="en-US" sz="2400" dirty="0" err="1">
                <a:latin typeface="Calibri"/>
              </a:rPr>
              <a:t>linha</a:t>
            </a:r>
            <a:r>
              <a:rPr lang="en-US" sz="2400" dirty="0">
                <a:latin typeface="Calibri"/>
              </a:rPr>
              <a:t> = 79 </a:t>
            </a:r>
            <a:r>
              <a:rPr lang="en-US" sz="2400" dirty="0" err="1">
                <a:latin typeface="Calibri"/>
              </a:rPr>
              <a:t>caracteres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Sentenças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completas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iniciando</a:t>
            </a:r>
            <a:r>
              <a:rPr lang="en-US" sz="2400" dirty="0">
                <a:latin typeface="Calibri"/>
              </a:rPr>
              <a:t> com </a:t>
            </a:r>
            <a:r>
              <a:rPr lang="en-US" sz="2400" dirty="0" err="1">
                <a:latin typeface="Calibri"/>
              </a:rPr>
              <a:t>letra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maíscula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Atualização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comentários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92" y="1545656"/>
            <a:ext cx="1304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7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12" y="596750"/>
            <a:ext cx="1304925" cy="1362075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E11E88-2401-4B15-51A9-B3B81E285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00" y="2102660"/>
            <a:ext cx="8339585" cy="17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06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38215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err="1">
                <a:latin typeface="source sans pro"/>
              </a:rPr>
              <a:t>Não</a:t>
            </a:r>
            <a:r>
              <a:rPr lang="en-US" sz="2000" dirty="0">
                <a:latin typeface="source sans pro"/>
              </a:rPr>
              <a:t> </a:t>
            </a:r>
            <a:r>
              <a:rPr lang="en-US" sz="2000" dirty="0" err="1">
                <a:latin typeface="source sans pro"/>
              </a:rPr>
              <a:t>explique</a:t>
            </a:r>
            <a:r>
              <a:rPr lang="en-US" sz="2000" dirty="0">
                <a:latin typeface="source sans pro"/>
              </a:rPr>
              <a:t> o </a:t>
            </a:r>
            <a:r>
              <a:rPr lang="en-US" sz="2000" dirty="0" err="1">
                <a:latin typeface="source sans pro"/>
              </a:rPr>
              <a:t>óbvio</a:t>
            </a:r>
            <a:r>
              <a:rPr lang="en-US" sz="2000" dirty="0">
                <a:latin typeface="source sans pro"/>
              </a:rPr>
              <a:t>!</a:t>
            </a:r>
            <a:endParaRPr lang="en-US" sz="1600" dirty="0"/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12" y="596750"/>
            <a:ext cx="1304925" cy="1362075"/>
          </a:xfrm>
          <a:prstGeom prst="rect">
            <a:avLst/>
          </a:prstGeom>
        </p:spPr>
      </p:pic>
      <p:pic>
        <p:nvPicPr>
          <p:cNvPr id="4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5BA0BF1-9DB5-D4D4-12F6-B90DB8D1D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2202898"/>
            <a:ext cx="7239718" cy="16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1443185" y="1868308"/>
            <a:ext cx="6475892" cy="272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ctr"/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Overview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sobre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as boas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práticas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programação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Python com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guia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PEP 8. 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755B8-0653-DE7B-1CE9-439579B6BEBB}"/>
              </a:ext>
            </a:extLst>
          </p:cNvPr>
          <p:cNvSpPr/>
          <p:nvPr/>
        </p:nvSpPr>
        <p:spPr>
          <a:xfrm>
            <a:off x="2642089" y="4591463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cs typeface="Arial"/>
              </a:rPr>
              <a:t>Code Layout</a:t>
            </a:r>
            <a:endParaRPr lang="en-US" err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4A26DD-69C3-CBA3-43A8-EF230B58815F}"/>
              </a:ext>
            </a:extLst>
          </p:cNvPr>
          <p:cNvSpPr/>
          <p:nvPr/>
        </p:nvSpPr>
        <p:spPr>
          <a:xfrm>
            <a:off x="5582633" y="1090532"/>
            <a:ext cx="2926978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Convenções</a:t>
            </a:r>
            <a:r>
              <a:rPr lang="en-US">
                <a:cs typeface="Arial"/>
              </a:rPr>
              <a:t> de </a:t>
            </a:r>
            <a:r>
              <a:rPr lang="en-US" err="1">
                <a:cs typeface="Arial"/>
              </a:rPr>
              <a:t>nomeação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0E5DB9-A91A-2364-73B4-338760F21950}"/>
              </a:ext>
            </a:extLst>
          </p:cNvPr>
          <p:cNvSpPr/>
          <p:nvPr/>
        </p:nvSpPr>
        <p:spPr>
          <a:xfrm>
            <a:off x="5984014" y="4053553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Espaços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em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branco</a:t>
            </a:r>
            <a:endParaRPr lang="en-US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A8A571-2496-A7B3-01FC-DAE08BC46DAC}"/>
              </a:ext>
            </a:extLst>
          </p:cNvPr>
          <p:cNvSpPr/>
          <p:nvPr/>
        </p:nvSpPr>
        <p:spPr>
          <a:xfrm>
            <a:off x="725952" y="1741321"/>
            <a:ext cx="1916775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Indentação</a:t>
            </a:r>
            <a:endParaRPr lang="en-US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63CA41-E852-A0F0-0F85-599ED3F38157}"/>
              </a:ext>
            </a:extLst>
          </p:cNvPr>
          <p:cNvSpPr/>
          <p:nvPr/>
        </p:nvSpPr>
        <p:spPr>
          <a:xfrm>
            <a:off x="3764364" y="2180150"/>
            <a:ext cx="1916775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DocStrings</a:t>
            </a:r>
            <a:endParaRPr lang="en-US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687816-796E-4451-1DD3-B26D0199DC42}"/>
              </a:ext>
            </a:extLst>
          </p:cNvPr>
          <p:cNvSpPr/>
          <p:nvPr/>
        </p:nvSpPr>
        <p:spPr>
          <a:xfrm>
            <a:off x="567752" y="3800275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Espaços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em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branco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Docstring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86;g116295da5bc_0_62">
            <a:extLst>
              <a:ext uri="{FF2B5EF4-FFF2-40B4-BE49-F238E27FC236}">
                <a16:creationId xmlns:a16="http://schemas.microsoft.com/office/drawing/2014/main" id="{06043507-B17E-099F-9BDD-C5883C9F9C96}"/>
              </a:ext>
            </a:extLst>
          </p:cNvPr>
          <p:cNvSpPr txBox="1"/>
          <p:nvPr/>
        </p:nvSpPr>
        <p:spPr>
          <a:xfrm>
            <a:off x="641251" y="3202326"/>
            <a:ext cx="7867898" cy="14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Caracteres</a:t>
            </a:r>
            <a:r>
              <a:rPr lang="en-US" sz="2400" dirty="0">
                <a:latin typeface="Calibri"/>
              </a:rPr>
              <a:t>: """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'''</a:t>
            </a: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Dentro</a:t>
            </a:r>
            <a:r>
              <a:rPr lang="en-US" sz="2400" dirty="0">
                <a:latin typeface="Calibri"/>
              </a:rPr>
              <a:t> e classes, </a:t>
            </a:r>
            <a:r>
              <a:rPr lang="en-US" sz="2400" dirty="0" err="1">
                <a:latin typeface="Calibri"/>
              </a:rPr>
              <a:t>funções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início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programas</a:t>
            </a:r>
            <a:endParaRPr lang="en-US" sz="2400" dirty="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latin typeface="Calibri"/>
              </a:rPr>
              <a:t>Escritos</a:t>
            </a:r>
            <a:r>
              <a:rPr lang="en-US" sz="2400" dirty="0">
                <a:latin typeface="Calibri"/>
              </a:rPr>
              <a:t> para </a:t>
            </a:r>
            <a:r>
              <a:rPr lang="en-US" sz="2400" err="1">
                <a:latin typeface="Calibri"/>
              </a:rPr>
              <a:t>módulos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públicos</a:t>
            </a:r>
            <a:endParaRPr lang="en-US" sz="2400">
              <a:latin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E1C6905-87B7-F075-6557-FFF78093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13" y="1052153"/>
            <a:ext cx="5363472" cy="1971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59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Line -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Espaços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Branco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Expressões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9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Espaçamento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95F0268-CFD6-A531-2164-FF59482CC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780" b="-1111"/>
          <a:stretch/>
        </p:blipFill>
        <p:spPr>
          <a:xfrm>
            <a:off x="849701" y="1575466"/>
            <a:ext cx="3222045" cy="989843"/>
          </a:xfrm>
          <a:prstGeom prst="rect">
            <a:avLst/>
          </a:prstGeom>
        </p:spPr>
      </p:pic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5A50CB8-B700-93CA-9382-B24181DE5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124" b="1163"/>
          <a:stretch/>
        </p:blipFill>
        <p:spPr>
          <a:xfrm>
            <a:off x="569343" y="3124571"/>
            <a:ext cx="1713414" cy="1536267"/>
          </a:xfrm>
          <a:prstGeom prst="rect">
            <a:avLst/>
          </a:prstGeom>
        </p:spPr>
      </p:pic>
      <p:pic>
        <p:nvPicPr>
          <p:cNvPr id="5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BB556C3-CE8A-309D-C1AB-AB2D4F7C9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845" y="891625"/>
            <a:ext cx="4101860" cy="151635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10C7EF2-2D8A-4E0C-6A05-9C743E3F27BB}"/>
              </a:ext>
            </a:extLst>
          </p:cNvPr>
          <p:cNvSpPr/>
          <p:nvPr/>
        </p:nvSpPr>
        <p:spPr>
          <a:xfrm>
            <a:off x="3058066" y="2804577"/>
            <a:ext cx="4528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latin typeface="Calibri"/>
                <a:cs typeface="Arial"/>
              </a:rPr>
              <a:t>Não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exagere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nos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espaços</a:t>
            </a:r>
            <a:r>
              <a:rPr lang="en-US" sz="1800" b="1" dirty="0">
                <a:latin typeface="Calibri"/>
                <a:cs typeface="Arial"/>
              </a:rPr>
              <a:t>!</a:t>
            </a:r>
            <a:endParaRPr lang="en-US" sz="1800" b="1">
              <a:latin typeface="Calibri"/>
              <a:cs typeface="Calibri"/>
            </a:endParaRPr>
          </a:p>
        </p:txBody>
      </p:sp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802F483-5865-D250-7270-EA5D92BE9C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981" b="-1853"/>
          <a:stretch/>
        </p:blipFill>
        <p:spPr>
          <a:xfrm>
            <a:off x="4160089" y="3723529"/>
            <a:ext cx="4049889" cy="11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Quando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evitar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?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9464384-48E8-BCE6-FF02-B593C1471359}"/>
              </a:ext>
            </a:extLst>
          </p:cNvPr>
          <p:cNvSpPr txBox="1"/>
          <p:nvPr/>
        </p:nvSpPr>
        <p:spPr>
          <a:xfrm>
            <a:off x="641251" y="1574091"/>
            <a:ext cx="4568295" cy="3177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Difícil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ler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Muitos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espaços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B61165AF-D063-4A8E-0DC4-06DA1D43EACA}"/>
              </a:ext>
            </a:extLst>
          </p:cNvPr>
          <p:cNvSpPr/>
          <p:nvPr/>
        </p:nvSpPr>
        <p:spPr>
          <a:xfrm>
            <a:off x="1516095" y="1769407"/>
            <a:ext cx="2242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 err="1">
                <a:latin typeface="Calibri"/>
                <a:cs typeface="Arial"/>
              </a:rPr>
              <a:t>Poucos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espaços</a:t>
            </a:r>
            <a:endParaRPr lang="en-US" dirty="0" err="1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AEDB177-55FB-FF8B-5EE0-66CAE229AA01}"/>
              </a:ext>
            </a:extLst>
          </p:cNvPr>
          <p:cNvSpPr/>
          <p:nvPr/>
        </p:nvSpPr>
        <p:spPr>
          <a:xfrm>
            <a:off x="2788491" y="2739879"/>
            <a:ext cx="2242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 err="1">
                <a:latin typeface="Calibri"/>
                <a:cs typeface="Arial"/>
              </a:rPr>
              <a:t>Esparso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demais</a:t>
            </a:r>
            <a:endParaRPr lang="en-US" dirty="0" err="1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B2712D80-AB44-FE70-E186-3B6157E7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80" y="1994948"/>
            <a:ext cx="22669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79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>
                <a:solidFill>
                  <a:srgbClr val="EA4E60"/>
                </a:solidFill>
                <a:latin typeface="Century Gothic"/>
              </a:rPr>
              <a:t>O que é a PEP 8? Qual </a:t>
            </a:r>
            <a:r>
              <a:rPr lang="en-US" sz="3950" b="1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err="1">
                <a:solidFill>
                  <a:srgbClr val="EA4E60"/>
                </a:solidFill>
                <a:latin typeface="Century Gothic"/>
              </a:rPr>
              <a:t>importância</a:t>
            </a:r>
            <a:r>
              <a:rPr lang="en-US" sz="3950" b="1">
                <a:solidFill>
                  <a:srgbClr val="EA4E60"/>
                </a:solidFill>
                <a:latin typeface="Century Gothic"/>
              </a:rPr>
              <a:t>?</a:t>
            </a:r>
            <a:endParaRPr lang="en-US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06E0C10-629F-0962-EC14-3064E81E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27" y="1937290"/>
            <a:ext cx="2197678" cy="2054731"/>
          </a:xfrm>
          <a:prstGeom prst="rect">
            <a:avLst/>
          </a:prstGeom>
        </p:spPr>
      </p:pic>
      <p:sp>
        <p:nvSpPr>
          <p:cNvPr id="86" name="Google Shape;86;g116295da5bc_0_62"/>
          <p:cNvSpPr txBox="1"/>
          <p:nvPr/>
        </p:nvSpPr>
        <p:spPr>
          <a:xfrm>
            <a:off x="565525" y="1715741"/>
            <a:ext cx="5458139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ea typeface="Calibri"/>
              </a:rPr>
              <a:t>Julho</a:t>
            </a:r>
            <a:r>
              <a:rPr lang="en-US" sz="2400">
                <a:solidFill>
                  <a:srgbClr val="040A24"/>
                </a:solidFill>
                <a:ea typeface="Calibri"/>
              </a:rPr>
              <a:t> 2000</a:t>
            </a:r>
            <a:endParaRPr lang="en-US" sz="2400">
              <a:ea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PEP – Python Enhancement Proposals</a:t>
            </a:r>
            <a:endParaRPr lang="en-US"/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Convenções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acordo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tópicos</a:t>
            </a:r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Possui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controle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versão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156154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5E43E2-060E-829A-DBCF-F406070C656D}"/>
              </a:ext>
            </a:extLst>
          </p:cNvPr>
          <p:cNvSpPr/>
          <p:nvPr/>
        </p:nvSpPr>
        <p:spPr>
          <a:xfrm>
            <a:off x="661807" y="4455977"/>
            <a:ext cx="3631275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Arial"/>
                <a:hlinkClick r:id="rId4"/>
              </a:rPr>
              <a:t>Documentação PEP</a:t>
            </a: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10E8CA-1FE9-DDEA-E371-0DFA62A0A77D}"/>
              </a:ext>
            </a:extLst>
          </p:cNvPr>
          <p:cNvSpPr/>
          <p:nvPr/>
        </p:nvSpPr>
        <p:spPr>
          <a:xfrm>
            <a:off x="4688284" y="4455976"/>
            <a:ext cx="3631275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Arial"/>
                <a:hlinkClick r:id="rId5"/>
              </a:rPr>
              <a:t>Documentação PEP 8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7CBE9BC3-D00B-A702-4BEB-2686990B8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348" y="633585"/>
            <a:ext cx="1249508" cy="1369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5525" y="2131377"/>
            <a:ext cx="4847673" cy="243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>
              <a:buClr>
                <a:srgbClr val="040A24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 </a:t>
            </a:r>
            <a:endParaRPr lang="en-US"/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classes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Code Layout </a:t>
            </a:r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Indentação</a:t>
            </a: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Docstrings -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comentários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...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Guia de Estilo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D24DB-DCCE-4E8E-2877-8ED88BE365B1}"/>
              </a:ext>
            </a:extLst>
          </p:cNvPr>
          <p:cNvSpPr txBox="1"/>
          <p:nvPr/>
        </p:nvSpPr>
        <p:spPr>
          <a:xfrm>
            <a:off x="5639481" y="3343276"/>
            <a:ext cx="3477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“Readability counts.”</a:t>
            </a:r>
          </a:p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               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  <a:endParaRPr lang="en-US" sz="1800"/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FF940654-6708-A49C-654C-E96403FE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122" y="1588634"/>
            <a:ext cx="16287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person, wearing, glasses&#10;&#10;Description automatically generated">
            <a:extLst>
              <a:ext uri="{FF2B5EF4-FFF2-40B4-BE49-F238E27FC236}">
                <a16:creationId xmlns:a16="http://schemas.microsoft.com/office/drawing/2014/main" id="{15D23C18-B0F4-57FA-3D3C-BED2B64D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551" y="2295777"/>
            <a:ext cx="3445058" cy="2862017"/>
          </a:xfrm>
          <a:prstGeom prst="rect">
            <a:avLst/>
          </a:prstGeom>
        </p:spPr>
      </p:pic>
      <p:sp>
        <p:nvSpPr>
          <p:cNvPr id="86" name="Google Shape;86;g116295da5bc_0_62"/>
          <p:cNvSpPr txBox="1"/>
          <p:nvPr/>
        </p:nvSpPr>
        <p:spPr>
          <a:xfrm>
            <a:off x="565525" y="2461607"/>
            <a:ext cx="4847673" cy="210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latin typeface="Calibri"/>
              </a:rPr>
              <a:t>“Code is read much more often than it is written.” </a:t>
            </a:r>
            <a:endParaRPr lang="en-US" sz="2400">
              <a:latin typeface="Calibri"/>
            </a:endParaRPr>
          </a:p>
          <a:p>
            <a:pPr marL="76200" algn="just"/>
            <a:endParaRPr lang="en-US" sz="2400" dirty="0">
              <a:latin typeface="Calibri"/>
            </a:endParaRPr>
          </a:p>
          <a:p>
            <a:pPr marL="76200" algn="r"/>
            <a:r>
              <a:rPr lang="en-US" sz="2400" dirty="0">
                <a:latin typeface="Calibri"/>
              </a:rPr>
              <a:t>Guido van Rossum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Legibilidade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0BA8228-D493-2657-0E8A-C8C2014A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477" y="1286728"/>
            <a:ext cx="1562215" cy="171457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8F7BB29-B9E9-C0E8-EE38-2F86E71C80EC}"/>
              </a:ext>
            </a:extLst>
          </p:cNvPr>
          <p:cNvSpPr/>
          <p:nvPr/>
        </p:nvSpPr>
        <p:spPr>
          <a:xfrm flipH="1">
            <a:off x="2928669" y="1618445"/>
            <a:ext cx="3709357" cy="84107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/>
                <a:cs typeface="Arial"/>
              </a:rPr>
              <a:t>O que </a:t>
            </a:r>
            <a:r>
              <a:rPr lang="en-US" sz="2000" dirty="0" err="1">
                <a:latin typeface="Calibri"/>
                <a:cs typeface="Arial"/>
              </a:rPr>
              <a:t>eu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fiz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aqui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mesmo</a:t>
            </a:r>
            <a:r>
              <a:rPr lang="en-US" sz="2000" dirty="0">
                <a:latin typeface="Calibri"/>
                <a:cs typeface="Arial"/>
              </a:rPr>
              <a:t>?</a:t>
            </a:r>
            <a:endParaRPr lang="en-US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64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5525" y="2062636"/>
            <a:ext cx="4847673" cy="275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latin typeface="Calibri"/>
              </a:rPr>
              <a:t>Time de </a:t>
            </a:r>
            <a:r>
              <a:rPr lang="en-US" sz="2400" dirty="0" err="1">
                <a:latin typeface="Calibri"/>
              </a:rPr>
              <a:t>desenvolvimento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equipe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Facilidade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entendimento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Manutenção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facilitada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Legibilidade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43140" y="2287190"/>
            <a:ext cx="2854144" cy="2854144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4414965" y="1552563"/>
            <a:ext cx="3791486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Por que aprender isso?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Line –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Padronização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com Python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2383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2C11BE-C492-49F7-9F44-73CE3F530856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35</Slides>
  <Notes>35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522</cp:revision>
  <dcterms:modified xsi:type="dcterms:W3CDTF">2022-12-14T03:01:13Z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